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71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3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69D0-D2E5-C547-B60B-5E87BE86B0D5}" type="datetimeFigureOut">
              <a:rPr lang="en-US" smtClean="0"/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0BF4-750C-0F46-A813-D82D6ABB98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69D0-D2E5-C547-B60B-5E87BE86B0D5}" type="datetimeFigureOut">
              <a:rPr lang="en-US" smtClean="0"/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0BF4-750C-0F46-A813-D82D6ABB98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69D0-D2E5-C547-B60B-5E87BE86B0D5}" type="datetimeFigureOut">
              <a:rPr lang="en-US" smtClean="0"/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0BF4-750C-0F46-A813-D82D6ABB98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69D0-D2E5-C547-B60B-5E87BE86B0D5}" type="datetimeFigureOut">
              <a:rPr lang="en-US" smtClean="0"/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0BF4-750C-0F46-A813-D82D6ABB98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69D0-D2E5-C547-B60B-5E87BE86B0D5}" type="datetimeFigureOut">
              <a:rPr lang="en-US" smtClean="0"/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0BF4-750C-0F46-A813-D82D6ABB98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69D0-D2E5-C547-B60B-5E87BE86B0D5}" type="datetimeFigureOut">
              <a:rPr lang="en-US" smtClean="0"/>
              <a:t>8/25/11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0BF4-750C-0F46-A813-D82D6ABB98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69D0-D2E5-C547-B60B-5E87BE86B0D5}" type="datetimeFigureOut">
              <a:rPr lang="en-US" smtClean="0"/>
              <a:t>8/25/11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0BF4-750C-0F46-A813-D82D6ABB98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69D0-D2E5-C547-B60B-5E87BE86B0D5}" type="datetimeFigureOut">
              <a:rPr lang="en-US" smtClean="0"/>
              <a:t>8/25/11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0BF4-750C-0F46-A813-D82D6ABB98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69D0-D2E5-C547-B60B-5E87BE86B0D5}" type="datetimeFigureOut">
              <a:rPr lang="en-US" smtClean="0"/>
              <a:t>8/25/11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0BF4-750C-0F46-A813-D82D6ABB98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69D0-D2E5-C547-B60B-5E87BE86B0D5}" type="datetimeFigureOut">
              <a:rPr lang="en-US" smtClean="0"/>
              <a:t>8/25/11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0BF4-750C-0F46-A813-D82D6ABB98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69D0-D2E5-C547-B60B-5E87BE86B0D5}" type="datetimeFigureOut">
              <a:rPr lang="en-US" smtClean="0"/>
              <a:t>8/25/11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0BF4-750C-0F46-A813-D82D6ABB98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769D0-D2E5-C547-B60B-5E87BE86B0D5}" type="datetimeFigureOut">
              <a:rPr lang="en-US" smtClean="0"/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E0BF4-750C-0F46-A813-D82D6ABB98B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Forms of Government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american-eagle-and-flag-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" y="223094"/>
            <a:ext cx="2197713" cy="2179458"/>
          </a:xfrm>
          <a:prstGeom prst="rect">
            <a:avLst/>
          </a:prstGeom>
        </p:spPr>
      </p:pic>
      <p:pic>
        <p:nvPicPr>
          <p:cNvPr id="5" name="Picture 4" descr="unclesa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3139" y="223094"/>
            <a:ext cx="2076816" cy="2179458"/>
          </a:xfrm>
          <a:prstGeom prst="rect">
            <a:avLst/>
          </a:prstGeom>
        </p:spPr>
      </p:pic>
      <p:pic>
        <p:nvPicPr>
          <p:cNvPr id="6" name="Picture 5" descr="Screen shot 2011-08-25 at 12.33.39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9773" y="223094"/>
            <a:ext cx="2385764" cy="217945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Geographic Distribution of Power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Unitary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Often described as a centralized government</a:t>
            </a:r>
          </a:p>
          <a:p>
            <a:r>
              <a:rPr lang="en-US" dirty="0" smtClean="0"/>
              <a:t>All powers belong to a single, central agency</a:t>
            </a:r>
          </a:p>
          <a:p>
            <a:r>
              <a:rPr lang="en-US" dirty="0" smtClean="0"/>
              <a:t>The central government creates local units of government for convenience -  but they only have powers central government gives them</a:t>
            </a:r>
          </a:p>
          <a:p>
            <a:r>
              <a:rPr lang="en-US" dirty="0" smtClean="0"/>
              <a:t>Most governments are this type:  Britain - Parliament holds all of the government power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Geographic Distribution of Power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Federal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Powers of government are divided between a central government and several local governments.</a:t>
            </a:r>
          </a:p>
          <a:p>
            <a:r>
              <a:rPr lang="en-US" dirty="0" smtClean="0"/>
              <a:t>An authority superior to both the central and local government makes this </a:t>
            </a:r>
            <a:r>
              <a:rPr lang="en-US" dirty="0" smtClean="0">
                <a:solidFill>
                  <a:srgbClr val="FFFF00"/>
                </a:solidFill>
              </a:rPr>
              <a:t>division of powers</a:t>
            </a:r>
            <a:r>
              <a:rPr lang="en-US" dirty="0" smtClean="0"/>
              <a:t> on a geographic basis.</a:t>
            </a:r>
          </a:p>
          <a:p>
            <a:r>
              <a:rPr lang="en-US" dirty="0" smtClean="0"/>
              <a:t>Both levels act directly on people through their own set of laws, officials, and agencies.</a:t>
            </a:r>
          </a:p>
          <a:p>
            <a:r>
              <a:rPr lang="en-US" dirty="0" smtClean="0"/>
              <a:t>U.S. an example:  has a national and state governments and Constitution stands above both.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Geographic Distribution of Power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Confederate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 confederation is an alliance of independent states.</a:t>
            </a:r>
          </a:p>
          <a:p>
            <a:r>
              <a:rPr lang="en-US" dirty="0" smtClean="0"/>
              <a:t>A central organization, the confederate government, has power to handle only those matters member states have assigned it.</a:t>
            </a:r>
          </a:p>
          <a:p>
            <a:r>
              <a:rPr lang="en-US" dirty="0" smtClean="0"/>
              <a:t>These governments have limited powers, usually limited to defense and foreign affairs.</a:t>
            </a:r>
          </a:p>
          <a:p>
            <a:r>
              <a:rPr lang="en-US" dirty="0" smtClean="0"/>
              <a:t>They do not usually make laws that apply directly to individuals without action from member states.</a:t>
            </a:r>
          </a:p>
          <a:p>
            <a:r>
              <a:rPr lang="en-US" dirty="0" smtClean="0"/>
              <a:t>States cooperate in matters of common concern but maintain separate identities.</a:t>
            </a:r>
          </a:p>
          <a:p>
            <a:r>
              <a:rPr lang="en-US" dirty="0" smtClean="0"/>
              <a:t>This type of government is rare – European Union is closest thing today.  Also the old Confederate States of America.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Relationship Between Legislative and Executive Branches</a:t>
            </a:r>
            <a:endParaRPr lang="en-US" dirty="0"/>
          </a:p>
        </p:txBody>
      </p:sp>
      <p:pic>
        <p:nvPicPr>
          <p:cNvPr id="4" name="Content Placeholder 3" descr="barack-obama-speech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881" r="-10881"/>
          <a:stretch>
            <a:fillRect/>
          </a:stretch>
        </p:blipFill>
        <p:spPr>
          <a:xfrm>
            <a:off x="772370" y="1801913"/>
            <a:ext cx="3627778" cy="2248104"/>
          </a:xfrm>
        </p:spPr>
      </p:pic>
      <p:pic>
        <p:nvPicPr>
          <p:cNvPr id="8" name="Picture 7" descr="us-congress2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8546" y="1801913"/>
            <a:ext cx="3395954" cy="2248104"/>
          </a:xfrm>
          <a:prstGeom prst="rect">
            <a:avLst/>
          </a:prstGeom>
        </p:spPr>
      </p:pic>
      <p:pic>
        <p:nvPicPr>
          <p:cNvPr id="9" name="Picture 8" descr="british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0093" y="4050016"/>
            <a:ext cx="4256615" cy="280798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Legislative and Executive 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Presidential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Separation of powers between executive and legislative branches – they are independent and co-equal.</a:t>
            </a:r>
          </a:p>
          <a:p>
            <a:r>
              <a:rPr lang="en-US" dirty="0" smtClean="0"/>
              <a:t>Chief executive (president) is chosen by people independently of legislature; has a fixed term, has powers not subject to legislative control.</a:t>
            </a:r>
          </a:p>
          <a:p>
            <a:r>
              <a:rPr lang="en-US" dirty="0" smtClean="0"/>
              <a:t>Details of separation of powers spelled out in a written constitution.</a:t>
            </a:r>
          </a:p>
          <a:p>
            <a:r>
              <a:rPr lang="en-US" dirty="0" smtClean="0"/>
              <a:t>Each branch has several powers which can block the action of the other.</a:t>
            </a:r>
          </a:p>
          <a:p>
            <a:r>
              <a:rPr lang="en-US" dirty="0" smtClean="0"/>
              <a:t>U.S. invented the form.  Examples mostly found in Western hemisphere.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Legislative and Executive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Parliamentary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Executive branch is made up of a prime minister or premier.</a:t>
            </a:r>
          </a:p>
          <a:p>
            <a:r>
              <a:rPr lang="en-US" dirty="0" smtClean="0"/>
              <a:t>Executive is member of legislative branch – the parliament.</a:t>
            </a:r>
          </a:p>
          <a:p>
            <a:r>
              <a:rPr lang="en-US" dirty="0" smtClean="0"/>
              <a:t>Executive is leader of the majority party or a coalition of parties in parliament and is chosen by that body.</a:t>
            </a:r>
          </a:p>
          <a:p>
            <a:r>
              <a:rPr lang="en-US" dirty="0" smtClean="0"/>
              <a:t>Executive selects members of cabinet from member of parliament with parliament’s approval.</a:t>
            </a:r>
          </a:p>
          <a:p>
            <a:r>
              <a:rPr lang="en-US" dirty="0" smtClean="0"/>
              <a:t>So executive is chosen by and is part of the legislature and is subject to its direct control.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Prime minister and cabinet remain in office only as long as their policies and administration have the support of the majority of parliament.</a:t>
            </a:r>
          </a:p>
          <a:p>
            <a:r>
              <a:rPr lang="en-US" dirty="0" smtClean="0"/>
              <a:t>If parliament defeats prime minister and cabinet – the government may receive a vote of no-confidence.  </a:t>
            </a:r>
          </a:p>
          <a:p>
            <a:pPr>
              <a:buNone/>
            </a:pPr>
            <a:r>
              <a:rPr lang="en-US" dirty="0" smtClean="0"/>
              <a:t>       -  Parliament either chooses new prime minister</a:t>
            </a:r>
          </a:p>
          <a:p>
            <a:pPr>
              <a:buNone/>
            </a:pPr>
            <a:r>
              <a:rPr lang="en-US" dirty="0" smtClean="0"/>
              <a:t>          or all seats in parliament go before a general</a:t>
            </a:r>
          </a:p>
          <a:p>
            <a:pPr>
              <a:buNone/>
            </a:pPr>
            <a:r>
              <a:rPr lang="en-US" dirty="0" smtClean="0"/>
              <a:t>          election.</a:t>
            </a:r>
          </a:p>
          <a:p>
            <a:r>
              <a:rPr lang="en-US" dirty="0" smtClean="0"/>
              <a:t>Majority of world governments today are parliamentary.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Important Classifications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governments can be classified according to one or more of their basic features.</a:t>
            </a:r>
          </a:p>
          <a:p>
            <a:r>
              <a:rPr lang="en-US" dirty="0" smtClean="0"/>
              <a:t>Three important classifications:</a:t>
            </a:r>
          </a:p>
          <a:p>
            <a:pPr>
              <a:buNone/>
            </a:pPr>
            <a:r>
              <a:rPr lang="en-US" dirty="0" smtClean="0"/>
              <a:t>      -  Who can participate in governing process?</a:t>
            </a:r>
          </a:p>
          <a:p>
            <a:pPr>
              <a:buNone/>
            </a:pPr>
            <a:r>
              <a:rPr lang="en-US" dirty="0" smtClean="0"/>
              <a:t>      -  Geographic distribution of governmental</a:t>
            </a:r>
          </a:p>
          <a:p>
            <a:pPr>
              <a:buNone/>
            </a:pPr>
            <a:r>
              <a:rPr lang="en-US" dirty="0" smtClean="0"/>
              <a:t>          power within the state</a:t>
            </a:r>
          </a:p>
          <a:p>
            <a:pPr>
              <a:buNone/>
            </a:pPr>
            <a:r>
              <a:rPr lang="en-US" dirty="0" smtClean="0"/>
              <a:t>      -  Relationship between legislative and </a:t>
            </a:r>
          </a:p>
          <a:p>
            <a:pPr>
              <a:buNone/>
            </a:pPr>
            <a:r>
              <a:rPr lang="en-US" dirty="0" smtClean="0"/>
              <a:t>         executive branches of government     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Can Participate?</a:t>
            </a:r>
            <a:endParaRPr lang="en-US" dirty="0"/>
          </a:p>
        </p:txBody>
      </p:sp>
      <p:pic>
        <p:nvPicPr>
          <p:cNvPr id="4" name="Content Placeholder 3" descr="Adolf Hitle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9976" r="-69976"/>
          <a:stretch>
            <a:fillRect/>
          </a:stretch>
        </p:blipFill>
        <p:spPr>
          <a:xfrm>
            <a:off x="-486807" y="1417638"/>
            <a:ext cx="5498629" cy="3576239"/>
          </a:xfrm>
        </p:spPr>
      </p:pic>
      <p:pic>
        <p:nvPicPr>
          <p:cNvPr id="5" name="Picture 4" descr="gaddafi_narrowweb__300x343,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7201" y="1417638"/>
            <a:ext cx="3020644" cy="3576239"/>
          </a:xfrm>
          <a:prstGeom prst="rect">
            <a:avLst/>
          </a:prstGeom>
        </p:spPr>
      </p:pic>
      <p:pic>
        <p:nvPicPr>
          <p:cNvPr id="6" name="Picture 5" descr="barack-obama-speech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3514" y="3521703"/>
            <a:ext cx="4016323" cy="294434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Can Participate?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Democracy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Supreme authority rests with the people – people hold </a:t>
            </a:r>
            <a:r>
              <a:rPr lang="en-US" dirty="0" smtClean="0">
                <a:solidFill>
                  <a:srgbClr val="FFFF00"/>
                </a:solidFill>
              </a:rPr>
              <a:t>sovereign</a:t>
            </a:r>
            <a:r>
              <a:rPr lang="en-US" dirty="0" smtClean="0"/>
              <a:t> power.</a:t>
            </a:r>
          </a:p>
          <a:p>
            <a:r>
              <a:rPr lang="en-US" dirty="0" smtClean="0"/>
              <a:t>Government conducted with the consent of the people.</a:t>
            </a:r>
          </a:p>
          <a:p>
            <a:r>
              <a:rPr lang="en-US" dirty="0" smtClean="0"/>
              <a:t>Democracy can be direct or indirect:</a:t>
            </a:r>
          </a:p>
          <a:p>
            <a:pPr>
              <a:buNone/>
            </a:pPr>
            <a:r>
              <a:rPr lang="en-US" dirty="0" smtClean="0"/>
              <a:t>       -  </a:t>
            </a:r>
            <a:r>
              <a:rPr lang="en-US" dirty="0" smtClean="0">
                <a:solidFill>
                  <a:srgbClr val="FFFF00"/>
                </a:solidFill>
              </a:rPr>
              <a:t>Direct</a:t>
            </a:r>
            <a:r>
              <a:rPr lang="en-US" dirty="0" smtClean="0"/>
              <a:t> or pure  democracy – will of the </a:t>
            </a:r>
          </a:p>
          <a:p>
            <a:pPr>
              <a:buNone/>
            </a:pPr>
            <a:r>
              <a:rPr lang="en-US" dirty="0" smtClean="0"/>
              <a:t>          people is translated into public policy </a:t>
            </a:r>
          </a:p>
          <a:p>
            <a:pPr>
              <a:buNone/>
            </a:pPr>
            <a:r>
              <a:rPr lang="en-US" dirty="0" smtClean="0"/>
              <a:t>          directly by the people themselves in mass</a:t>
            </a:r>
          </a:p>
          <a:p>
            <a:pPr>
              <a:buNone/>
            </a:pPr>
            <a:r>
              <a:rPr lang="en-US" dirty="0" smtClean="0"/>
              <a:t>          meetings.</a:t>
            </a:r>
          </a:p>
          <a:p>
            <a:pPr>
              <a:buNone/>
            </a:pPr>
            <a:r>
              <a:rPr lang="en-US" dirty="0" smtClean="0"/>
              <a:t>                Can only work in small communities –</a:t>
            </a:r>
          </a:p>
          <a:p>
            <a:pPr>
              <a:buNone/>
            </a:pPr>
            <a:r>
              <a:rPr lang="en-US" dirty="0" smtClean="0"/>
              <a:t>                ex:  town hall meetings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-  </a:t>
            </a:r>
            <a:r>
              <a:rPr lang="en-US" dirty="0" smtClean="0">
                <a:solidFill>
                  <a:srgbClr val="FFFF00"/>
                </a:solidFill>
              </a:rPr>
              <a:t>Indirect </a:t>
            </a:r>
            <a:r>
              <a:rPr lang="en-US" dirty="0" smtClean="0"/>
              <a:t>democracy or representative</a:t>
            </a:r>
          </a:p>
          <a:p>
            <a:pPr>
              <a:buNone/>
            </a:pPr>
            <a:r>
              <a:rPr lang="en-US" dirty="0" smtClean="0"/>
              <a:t>           democracy</a:t>
            </a:r>
          </a:p>
          <a:p>
            <a:pPr>
              <a:buNone/>
            </a:pPr>
            <a:r>
              <a:rPr lang="en-US" dirty="0" smtClean="0"/>
              <a:t>                small group of persons, chosen by the</a:t>
            </a:r>
          </a:p>
          <a:p>
            <a:pPr>
              <a:buNone/>
            </a:pPr>
            <a:r>
              <a:rPr lang="en-US" dirty="0" smtClean="0"/>
              <a:t>                people, act as representatives to </a:t>
            </a:r>
          </a:p>
          <a:p>
            <a:pPr>
              <a:buNone/>
            </a:pPr>
            <a:r>
              <a:rPr lang="en-US" dirty="0" smtClean="0"/>
              <a:t>                express popular will and are held </a:t>
            </a:r>
          </a:p>
          <a:p>
            <a:pPr>
              <a:buNone/>
            </a:pPr>
            <a:r>
              <a:rPr lang="en-US" dirty="0" smtClean="0"/>
              <a:t>                accountable through elections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Can Participate?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Dictatorship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Those who rule are not responsible to the will of the people.</a:t>
            </a:r>
          </a:p>
          <a:p>
            <a:r>
              <a:rPr lang="en-US" dirty="0" smtClean="0"/>
              <a:t>Oldest and most common form of government known to history.</a:t>
            </a:r>
          </a:p>
          <a:p>
            <a:r>
              <a:rPr lang="en-US" dirty="0" smtClean="0"/>
              <a:t>Sometimes identified as:</a:t>
            </a:r>
          </a:p>
          <a:p>
            <a:pPr>
              <a:buNone/>
            </a:pPr>
            <a:r>
              <a:rPr lang="en-US" dirty="0" smtClean="0"/>
              <a:t>       -  </a:t>
            </a:r>
            <a:r>
              <a:rPr lang="en-US" dirty="0" smtClean="0">
                <a:solidFill>
                  <a:srgbClr val="FFFF00"/>
                </a:solidFill>
              </a:rPr>
              <a:t>Autocracy </a:t>
            </a:r>
            <a:r>
              <a:rPr lang="en-US" dirty="0" smtClean="0"/>
              <a:t>– government in which a single</a:t>
            </a:r>
          </a:p>
          <a:p>
            <a:pPr>
              <a:buNone/>
            </a:pPr>
            <a:r>
              <a:rPr lang="en-US" dirty="0" smtClean="0"/>
              <a:t>          person holds unlimited political power.</a:t>
            </a:r>
          </a:p>
          <a:p>
            <a:pPr>
              <a:buNone/>
            </a:pPr>
            <a:r>
              <a:rPr lang="en-US" dirty="0" smtClean="0"/>
              <a:t>       -  </a:t>
            </a:r>
            <a:r>
              <a:rPr lang="en-US" dirty="0" smtClean="0">
                <a:solidFill>
                  <a:srgbClr val="FFFF00"/>
                </a:solidFill>
              </a:rPr>
              <a:t>Oligarchy</a:t>
            </a:r>
            <a:r>
              <a:rPr lang="en-US" dirty="0" smtClean="0"/>
              <a:t> – government in which power to</a:t>
            </a:r>
          </a:p>
          <a:p>
            <a:pPr>
              <a:buNone/>
            </a:pPr>
            <a:r>
              <a:rPr lang="en-US" dirty="0" smtClean="0"/>
              <a:t>          rule is held by a small, usually self-appointed</a:t>
            </a:r>
          </a:p>
          <a:p>
            <a:pPr>
              <a:buNone/>
            </a:pPr>
            <a:r>
              <a:rPr lang="en-US" dirty="0" smtClean="0"/>
              <a:t>          elite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dictatorships are </a:t>
            </a:r>
            <a:r>
              <a:rPr lang="en-US" dirty="0" smtClean="0">
                <a:solidFill>
                  <a:srgbClr val="FFFF00"/>
                </a:solidFill>
              </a:rPr>
              <a:t>authoritarian</a:t>
            </a:r>
            <a:r>
              <a:rPr lang="en-US" dirty="0" smtClean="0"/>
              <a:t> – meaning they have absolute power.</a:t>
            </a:r>
          </a:p>
          <a:p>
            <a:r>
              <a:rPr lang="en-US" dirty="0" smtClean="0"/>
              <a:t>Modern dictatorships tend to be </a:t>
            </a:r>
            <a:r>
              <a:rPr lang="en-US" dirty="0" smtClean="0">
                <a:solidFill>
                  <a:srgbClr val="FFFF00"/>
                </a:solidFill>
              </a:rPr>
              <a:t>totalitarian</a:t>
            </a:r>
            <a:r>
              <a:rPr lang="en-US" dirty="0" smtClean="0"/>
              <a:t> or have complete power over every aspect of human affairs.</a:t>
            </a:r>
          </a:p>
          <a:p>
            <a:endParaRPr lang="en-US" dirty="0" smtClean="0"/>
          </a:p>
          <a:p>
            <a:r>
              <a:rPr lang="en-US" dirty="0" smtClean="0"/>
              <a:t>Ex:  Nazi Germany, Fascist Italy, Soviet Union –</a:t>
            </a:r>
          </a:p>
          <a:p>
            <a:pPr>
              <a:buNone/>
            </a:pPr>
            <a:r>
              <a:rPr lang="en-US" dirty="0" smtClean="0"/>
              <a:t>    pre 1870s, China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One person dictatorships not common today.</a:t>
            </a:r>
          </a:p>
          <a:p>
            <a:r>
              <a:rPr lang="en-US" dirty="0" smtClean="0"/>
              <a:t>Most present day dictatorships have several groups competing for political power.</a:t>
            </a:r>
          </a:p>
          <a:p>
            <a:r>
              <a:rPr lang="en-US" dirty="0" smtClean="0"/>
              <a:t>Often appear to be controlled by the people:</a:t>
            </a:r>
          </a:p>
          <a:p>
            <a:pPr>
              <a:buNone/>
            </a:pPr>
            <a:r>
              <a:rPr lang="en-US" dirty="0" smtClean="0"/>
              <a:t>      -  vote in popular elections, but vote </a:t>
            </a:r>
          </a:p>
          <a:p>
            <a:pPr>
              <a:buNone/>
            </a:pPr>
            <a:r>
              <a:rPr lang="en-US" dirty="0" smtClean="0"/>
              <a:t>         controlled; candidates usually from one</a:t>
            </a:r>
          </a:p>
          <a:p>
            <a:pPr>
              <a:buNone/>
            </a:pPr>
            <a:r>
              <a:rPr lang="en-US" dirty="0" smtClean="0"/>
              <a:t>         political party</a:t>
            </a:r>
          </a:p>
          <a:p>
            <a:pPr>
              <a:buNone/>
            </a:pPr>
            <a:r>
              <a:rPr lang="en-US" dirty="0" smtClean="0"/>
              <a:t>      -  legislature rubber stamps dictator’s policies</a:t>
            </a:r>
          </a:p>
          <a:p>
            <a:r>
              <a:rPr lang="en-US" dirty="0" smtClean="0"/>
              <a:t>Dictatorial regimes usually militaristic</a:t>
            </a:r>
          </a:p>
          <a:p>
            <a:pPr>
              <a:buNone/>
            </a:pPr>
            <a:r>
              <a:rPr lang="en-US" dirty="0" smtClean="0"/>
              <a:t>      -  gain power by force</a:t>
            </a:r>
          </a:p>
          <a:p>
            <a:pPr>
              <a:buNone/>
            </a:pPr>
            <a:r>
              <a:rPr lang="en-US" dirty="0" smtClean="0"/>
              <a:t>      -  military holds major government positions</a:t>
            </a:r>
          </a:p>
          <a:p>
            <a:pPr>
              <a:buNone/>
            </a:pPr>
            <a:r>
              <a:rPr lang="en-US" dirty="0" smtClean="0"/>
              <a:t>      -  military crushed domestic opposition; turns to foreign</a:t>
            </a:r>
          </a:p>
          <a:p>
            <a:pPr>
              <a:buNone/>
            </a:pPr>
            <a:r>
              <a:rPr lang="en-US" dirty="0" smtClean="0"/>
              <a:t>         aggression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Geographic Distribution of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 this characteristics there are 3 basic forms of government: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1.   Unitary</a:t>
            </a:r>
          </a:p>
          <a:p>
            <a:pPr>
              <a:buNone/>
            </a:pPr>
            <a:r>
              <a:rPr lang="en-US" dirty="0" smtClean="0"/>
              <a:t>         2.   Federal</a:t>
            </a:r>
          </a:p>
          <a:p>
            <a:pPr>
              <a:buNone/>
            </a:pPr>
            <a:r>
              <a:rPr lang="en-US" dirty="0" smtClean="0"/>
              <a:t>         3.   Confederate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</TotalTime>
  <Words>878</Words>
  <Application>Microsoft Macintosh PowerPoint</Application>
  <PresentationFormat>On-screen Show (4:3)</PresentationFormat>
  <Paragraphs>94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Forms of Government</vt:lpstr>
      <vt:lpstr>3 Important Classifications</vt:lpstr>
      <vt:lpstr>Who Can Participate?</vt:lpstr>
      <vt:lpstr>Who Can Participate? Democracy</vt:lpstr>
      <vt:lpstr>Slide 5</vt:lpstr>
      <vt:lpstr>Who Can Participate? Dictatorship</vt:lpstr>
      <vt:lpstr>Slide 7</vt:lpstr>
      <vt:lpstr>Slide 8</vt:lpstr>
      <vt:lpstr>Geographic Distribution of Power</vt:lpstr>
      <vt:lpstr>Geographic Distribution of Power Unitary Government</vt:lpstr>
      <vt:lpstr>Geographic Distribution of Power Federal Government</vt:lpstr>
      <vt:lpstr>Geographic Distribution of Power Confederate Government</vt:lpstr>
      <vt:lpstr>Relationship Between Legislative and Executive Branches</vt:lpstr>
      <vt:lpstr>Legislative and Executive  Presidential</vt:lpstr>
      <vt:lpstr>Legislative and Executive Parliamentary</vt:lpstr>
      <vt:lpstr>Slide 16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Forms of Government</dc:title>
  <dc:creator>Lauren Olson</dc:creator>
  <cp:lastModifiedBy>Lauren Olson</cp:lastModifiedBy>
  <cp:revision>7</cp:revision>
  <dcterms:created xsi:type="dcterms:W3CDTF">2011-08-25T15:28:44Z</dcterms:created>
  <dcterms:modified xsi:type="dcterms:W3CDTF">2011-08-25T17:39:30Z</dcterms:modified>
</cp:coreProperties>
</file>